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258" r:id="rId4"/>
    <p:sldId id="262" r:id="rId5"/>
    <p:sldId id="259" r:id="rId6"/>
    <p:sldId id="261" r:id="rId7"/>
    <p:sldId id="263" r:id="rId8"/>
    <p:sldId id="264" r:id="rId9"/>
    <p:sldId id="265" r:id="rId10"/>
    <p:sldId id="266" r:id="rId11"/>
    <p:sldId id="272" r:id="rId12"/>
    <p:sldId id="274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32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MTG Deck Starter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Shweta </a:t>
            </a:r>
            <a:r>
              <a:rPr lang="en-US" dirty="0" err="1" smtClean="0"/>
              <a:t>Chandramouli</a:t>
            </a:r>
            <a:r>
              <a:rPr lang="en-US" dirty="0" smtClean="0"/>
              <a:t> and </a:t>
            </a:r>
            <a:r>
              <a:rPr lang="en-US" dirty="0" err="1" smtClean="0"/>
              <a:t>Abhinandan</a:t>
            </a:r>
            <a:r>
              <a:rPr lang="en-US" dirty="0" smtClean="0"/>
              <a:t> </a:t>
            </a:r>
            <a:r>
              <a:rPr lang="en-US" dirty="0" err="1" smtClean="0"/>
              <a:t>Patni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surveying some text classification techniques, we decided to use variations of 2 classification algorithms.</a:t>
            </a:r>
          </a:p>
          <a:p>
            <a:r>
              <a:rPr lang="en-US" dirty="0" smtClean="0"/>
              <a:t>Naïve Bayes:</a:t>
            </a:r>
          </a:p>
          <a:p>
            <a:pPr lvl="1"/>
            <a:r>
              <a:rPr lang="en-US" dirty="0" smtClean="0"/>
              <a:t>With / Without text injection, with / without TF-IDF</a:t>
            </a:r>
          </a:p>
          <a:p>
            <a:r>
              <a:rPr lang="en-US" dirty="0"/>
              <a:t>Support Vector Machines: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/>
              <a:t>RBF</a:t>
            </a:r>
          </a:p>
          <a:p>
            <a:pPr lvl="1"/>
            <a:r>
              <a:rPr lang="en-US" dirty="0"/>
              <a:t>Polynomial</a:t>
            </a:r>
          </a:p>
          <a:p>
            <a:pPr lvl="1"/>
            <a:r>
              <a:rPr lang="en-US" dirty="0" smtClean="0"/>
              <a:t>Sigmoid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5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version included only word counts. Involved basic tokenization of text. </a:t>
            </a:r>
          </a:p>
          <a:p>
            <a:r>
              <a:rPr lang="en-US" dirty="0" smtClean="0"/>
              <a:t>Improved version used TF-IDF as the measure for feature extraction.</a:t>
            </a:r>
          </a:p>
          <a:p>
            <a:r>
              <a:rPr lang="en-US" dirty="0" smtClean="0"/>
              <a:t>Based on preliminary exploration of data, we decided to use word injection from a list of keywords to give higher weightage to more relevant words.</a:t>
            </a:r>
          </a:p>
          <a:p>
            <a:r>
              <a:rPr lang="en-US" dirty="0" smtClean="0"/>
              <a:t>This worked well!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7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absolute error =&gt; “Measure of performance”</a:t>
            </a:r>
          </a:p>
          <a:p>
            <a:r>
              <a:rPr lang="en-US" dirty="0" smtClean="0"/>
              <a:t>Used both </a:t>
            </a:r>
            <a:r>
              <a:rPr lang="en-US" dirty="0" err="1" smtClean="0"/>
              <a:t>svm_multiclass</a:t>
            </a:r>
            <a:r>
              <a:rPr lang="en-US" dirty="0" smtClean="0"/>
              <a:t> and </a:t>
            </a:r>
            <a:r>
              <a:rPr lang="en-US" dirty="0" err="1" smtClean="0"/>
              <a:t>libsvm</a:t>
            </a:r>
            <a:r>
              <a:rPr lang="en-US" dirty="0" smtClean="0"/>
              <a:t> for this purpose.</a:t>
            </a:r>
          </a:p>
          <a:p>
            <a:r>
              <a:rPr lang="en-US" dirty="0" smtClean="0"/>
              <a:t>Got similar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99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Naïve Bayes, we got accuracies between 64-82%. Considering this is textual data with not so linear components, we were happy.</a:t>
            </a:r>
          </a:p>
          <a:p>
            <a:r>
              <a:rPr lang="en-US" dirty="0" smtClean="0"/>
              <a:t>From SVM, we got accuracies ranging from 46 [linear] to 93% [RBF]. Polynomial [deg3] was 76% and Sigmoid was around 85%.</a:t>
            </a:r>
          </a:p>
          <a:p>
            <a:r>
              <a:rPr lang="en-US" dirty="0" smtClean="0"/>
              <a:t>Best part is, training data and test data were very similar. We actually ended up getting the same accuracies almost consistently.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8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Finally, what we do is that once you give us the query, we run all these methods in the background and generate a list of colors with confidence scores. We give out the color with the maximum confidence score.</a:t>
            </a:r>
          </a:p>
          <a:p>
            <a:r>
              <a:rPr lang="en-US" dirty="0" smtClean="0"/>
              <a:t>Based on the results from classification, we decided to be more liberal with Naïve Bayes with </a:t>
            </a:r>
            <a:r>
              <a:rPr lang="en-US" dirty="0" err="1" smtClean="0"/>
              <a:t>injection,TF</a:t>
            </a:r>
            <a:r>
              <a:rPr lang="en-US" dirty="0" smtClean="0"/>
              <a:t>-ID, and SVM with RBF. We gave these confidence scores of 0.3 and 0.3 each. For SVM with Sigmoid, we gave a score of 0.2, and to the remaining, we gave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51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rules text, </a:t>
            </a:r>
            <a:r>
              <a:rPr lang="en-US" dirty="0" smtClean="0"/>
              <a:t>design a recommendation system to predict which cards are the best and have good synergy with similar cards.</a:t>
            </a:r>
          </a:p>
          <a:p>
            <a:r>
              <a:rPr lang="en-US" dirty="0" smtClean="0"/>
              <a:t>Given more constraints, decide which cards are more suited to strategy. This involves detailed study of </a:t>
            </a:r>
            <a:r>
              <a:rPr lang="en-US" dirty="0" err="1" smtClean="0"/>
              <a:t>contraint</a:t>
            </a:r>
            <a:r>
              <a:rPr lang="en-US" dirty="0" smtClean="0"/>
              <a:t> satisfaction.</a:t>
            </a:r>
          </a:p>
          <a:p>
            <a:r>
              <a:rPr lang="en-US" dirty="0" smtClean="0"/>
              <a:t>Provide an option to build decks and predict their strength for </a:t>
            </a:r>
            <a:r>
              <a:rPr lang="en-US" smtClean="0"/>
              <a:t>professional tournaments.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9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069" y="800729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068" y="3571907"/>
            <a:ext cx="9613861" cy="35993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9526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Related 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Our 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Impact of this project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Conclusion and Future work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319" y="2324998"/>
            <a:ext cx="5862981" cy="359931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What is MTG?</a:t>
            </a:r>
          </a:p>
          <a:p>
            <a:pPr lvl="1"/>
            <a:r>
              <a:rPr lang="en-US" dirty="0"/>
              <a:t>Most popular trading card game</a:t>
            </a:r>
          </a:p>
          <a:p>
            <a:pPr lvl="1"/>
            <a:r>
              <a:rPr lang="en-US" dirty="0"/>
              <a:t>Started in 1993, has 20 million players today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What are some of the problems</a:t>
            </a:r>
            <a:br>
              <a:rPr lang="en-US" dirty="0" smtClean="0"/>
            </a:br>
            <a:r>
              <a:rPr lang="en-US" dirty="0" smtClean="0"/>
              <a:t>players face?</a:t>
            </a:r>
          </a:p>
          <a:p>
            <a:pPr lvl="1"/>
            <a:r>
              <a:rPr lang="en-US" dirty="0" smtClean="0"/>
              <a:t>What colors?</a:t>
            </a:r>
          </a:p>
          <a:p>
            <a:pPr lvl="1"/>
            <a:r>
              <a:rPr lang="en-US" dirty="0" smtClean="0"/>
              <a:t>What strategy?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Where does Machine Learning come in?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680" y="2062770"/>
            <a:ext cx="2475510" cy="3536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570" y="2062769"/>
            <a:ext cx="2532858" cy="35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491345"/>
            <a:ext cx="9613861" cy="244484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To create a system that suggests deck color(s) for players wishing to utilize certain mechanics of the MTG game </a:t>
            </a:r>
            <a:r>
              <a:rPr lang="en-US" smtClean="0"/>
              <a:t>for a new deck.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7881788" cy="3599316"/>
          </a:xfrm>
        </p:spPr>
        <p:txBody>
          <a:bodyPr/>
          <a:lstStyle/>
          <a:p>
            <a:r>
              <a:rPr lang="en-US" dirty="0" smtClean="0"/>
              <a:t>The AI that learned Magic The Gathering.</a:t>
            </a:r>
          </a:p>
          <a:p>
            <a:pPr lvl="1"/>
            <a:r>
              <a:rPr lang="en-US" dirty="0" smtClean="0"/>
              <a:t>AI bot that auto generated valid MTG cards using previous knowledge of officially distributed cards.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Magic The Gathering Deck Performance Prediction.</a:t>
            </a:r>
          </a:p>
          <a:p>
            <a:pPr lvl="1"/>
            <a:r>
              <a:rPr lang="en-US" dirty="0" smtClean="0"/>
              <a:t>K-means clustering was used to classify decks. </a:t>
            </a:r>
          </a:p>
          <a:p>
            <a:pPr lvl="1"/>
            <a:r>
              <a:rPr lang="en-US" dirty="0" smtClean="0"/>
              <a:t>Scores from 1 to 1000 were given to decks, depending on how well the decks would fare in professional tournaments.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388" y="2096192"/>
            <a:ext cx="2753344" cy="38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data</a:t>
            </a:r>
          </a:p>
          <a:p>
            <a:r>
              <a:rPr lang="en-US" dirty="0" smtClean="0"/>
              <a:t>Pre-process the data</a:t>
            </a:r>
            <a:endParaRPr lang="en-US" dirty="0" smtClean="0"/>
          </a:p>
          <a:p>
            <a:r>
              <a:rPr lang="en-US" dirty="0" smtClean="0"/>
              <a:t>Based on the correlation between rules and colors, do a preliminary exploration of data</a:t>
            </a:r>
            <a:endParaRPr lang="en-US" dirty="0" smtClean="0"/>
          </a:p>
          <a:p>
            <a:r>
              <a:rPr lang="en-US" dirty="0" smtClean="0"/>
              <a:t>Use classification techniques and compare the results</a:t>
            </a:r>
          </a:p>
          <a:p>
            <a:r>
              <a:rPr lang="en-US" dirty="0" smtClean="0"/>
              <a:t>Design a small web portal to test classification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Explored different data sets that we found.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Chose one dataset with good JSON structure.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Scraped the official database of MTG.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Standardized all the data points to make them consisten</a:t>
            </a:r>
            <a:r>
              <a:rPr lang="en-US" dirty="0" smtClean="0"/>
              <a:t>t and follow a certain format.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4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PREPROCESSED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5860" y="2289298"/>
            <a:ext cx="3230087" cy="4301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0010" y="2066306"/>
            <a:ext cx="83364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 </a:t>
            </a:r>
            <a:endParaRPr lang="en-US" dirty="0" smtClean="0"/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name"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"Sen </a:t>
            </a:r>
            <a:r>
              <a:rPr lang="en-US" dirty="0" smtClean="0">
                <a:latin typeface="inherit" charset="0"/>
              </a:rPr>
              <a:t>Triplets”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manaCost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"{2}{W}{U}{B</a:t>
            </a:r>
            <a:r>
              <a:rPr lang="en-US" dirty="0" smtClean="0">
                <a:latin typeface="inherit" charset="0"/>
              </a:rPr>
              <a:t>}”</a:t>
            </a:r>
            <a:r>
              <a:rPr lang="en-US" dirty="0" smtClean="0"/>
              <a:t>,</a:t>
            </a:r>
          </a:p>
          <a:p>
            <a:r>
              <a:rPr lang="en-US" dirty="0" smtClean="0">
                <a:latin typeface="inherit" charset="0"/>
              </a:rPr>
              <a:t>	"</a:t>
            </a:r>
            <a:r>
              <a:rPr lang="en-US" dirty="0" err="1">
                <a:latin typeface="inherit" charset="0"/>
              </a:rPr>
              <a:t>cmc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5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colors"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"White"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"Blue"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"Black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supertypes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"Legendary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types"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"Artifact"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"Creature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subtypes"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"Human"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"Wizard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rarity"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"Mythic </a:t>
            </a:r>
            <a:r>
              <a:rPr lang="en-US" dirty="0" smtClean="0">
                <a:latin typeface="inherit" charset="0"/>
              </a:rPr>
              <a:t>Rare”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text"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"At the beginning of your upkeep, choose target opponent. This turn, that </a:t>
            </a:r>
            <a:r>
              <a:rPr lang="en-US" dirty="0" smtClean="0">
                <a:latin typeface="inherit" charset="0"/>
              </a:rPr>
              <a:t>		       player </a:t>
            </a:r>
            <a:r>
              <a:rPr lang="en-US" dirty="0">
                <a:latin typeface="inherit" charset="0"/>
              </a:rPr>
              <a:t>can't cast spells or activate abilities and plays with his or her hand </a:t>
            </a:r>
            <a:r>
              <a:rPr lang="en-US" dirty="0" smtClean="0">
                <a:latin typeface="inherit" charset="0"/>
              </a:rPr>
              <a:t>		       revealed</a:t>
            </a:r>
            <a:r>
              <a:rPr lang="en-US" dirty="0">
                <a:latin typeface="inherit" charset="0"/>
              </a:rPr>
              <a:t>. </a:t>
            </a:r>
            <a:r>
              <a:rPr lang="en-US" dirty="0" smtClean="0">
                <a:latin typeface="inherit" charset="0"/>
              </a:rPr>
              <a:t>You </a:t>
            </a:r>
            <a:r>
              <a:rPr lang="en-US" dirty="0">
                <a:latin typeface="inherit" charset="0"/>
              </a:rPr>
              <a:t>may play cards from that player's hand this turn</a:t>
            </a:r>
            <a:r>
              <a:rPr lang="en-US" dirty="0" smtClean="0">
                <a:latin typeface="inherit" charset="0"/>
              </a:rPr>
              <a:t>.”</a:t>
            </a:r>
            <a:r>
              <a:rPr lang="en-US" dirty="0" smtClean="0"/>
              <a:t>,</a:t>
            </a:r>
          </a:p>
          <a:p>
            <a:r>
              <a:rPr lang="en-US" dirty="0" smtClean="0">
                <a:latin typeface="inherit" charset="0"/>
              </a:rPr>
              <a:t>	"</a:t>
            </a:r>
            <a:r>
              <a:rPr lang="en-US" dirty="0">
                <a:latin typeface="inherit" charset="0"/>
              </a:rPr>
              <a:t>power"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</a:t>
            </a:r>
            <a:r>
              <a:rPr lang="en-US" dirty="0" smtClean="0">
                <a:latin typeface="inherit" charset="0"/>
              </a:rPr>
              <a:t>3”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toughness"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</a:t>
            </a:r>
            <a:r>
              <a:rPr lang="en-US" dirty="0" smtClean="0">
                <a:latin typeface="inherit" charset="0"/>
              </a:rPr>
              <a:t>3”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multiverseid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 smtClean="0">
                <a:latin typeface="inherit" charset="0"/>
              </a:rPr>
              <a:t>180607</a:t>
            </a:r>
          </a:p>
          <a:p>
            <a:r>
              <a:rPr lang="en-US" dirty="0">
                <a:latin typeface="inherit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Exploration of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1" y="2156327"/>
            <a:ext cx="3603007" cy="21870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58" y="2146257"/>
            <a:ext cx="3685674" cy="219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47" y="4495348"/>
            <a:ext cx="3376863" cy="2272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2"/>
          <a:stretch/>
        </p:blipFill>
        <p:spPr>
          <a:xfrm>
            <a:off x="6124073" y="4572000"/>
            <a:ext cx="3833395" cy="2195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6" y="2156326"/>
            <a:ext cx="3776011" cy="21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250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696</TotalTime>
  <Words>593</Words>
  <Application>Microsoft Macintosh PowerPoint</Application>
  <PresentationFormat>Widescreen</PresentationFormat>
  <Paragraphs>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inherit</vt:lpstr>
      <vt:lpstr>Trebuchet MS</vt:lpstr>
      <vt:lpstr>Arial</vt:lpstr>
      <vt:lpstr>Berlin</vt:lpstr>
      <vt:lpstr>MTG Deck Starter</vt:lpstr>
      <vt:lpstr>OUTLINE</vt:lpstr>
      <vt:lpstr>INTRODUCTION</vt:lpstr>
      <vt:lpstr>PROBLEM STATEMENT</vt:lpstr>
      <vt:lpstr>Related Work</vt:lpstr>
      <vt:lpstr>OUR WORK</vt:lpstr>
      <vt:lpstr>GATHERING DATA</vt:lpstr>
      <vt:lpstr>PREPROCESSED DATA</vt:lpstr>
      <vt:lpstr>Preliminary Exploration of Data</vt:lpstr>
      <vt:lpstr>CLASSIFICATION </vt:lpstr>
      <vt:lpstr>NAÏVE BAYES</vt:lpstr>
      <vt:lpstr>SUPPORT VECTOR MACHINES</vt:lpstr>
      <vt:lpstr>RESULTS</vt:lpstr>
      <vt:lpstr>RESULTS</vt:lpstr>
      <vt:lpstr>CONCLUSION &amp; FUTURE WORK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 Deck Starter</dc:title>
  <dc:creator>Abhinandan Patni</dc:creator>
  <cp:lastModifiedBy>Abhinandan Patni</cp:lastModifiedBy>
  <cp:revision>18</cp:revision>
  <dcterms:created xsi:type="dcterms:W3CDTF">2015-12-01T20:27:11Z</dcterms:created>
  <dcterms:modified xsi:type="dcterms:W3CDTF">2015-12-02T19:27:09Z</dcterms:modified>
</cp:coreProperties>
</file>